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8" r:id="rId9"/>
    <p:sldId id="269" r:id="rId10"/>
    <p:sldId id="270" r:id="rId11"/>
    <p:sldId id="267" r:id="rId12"/>
    <p:sldId id="271" r:id="rId13"/>
    <p:sldId id="264" r:id="rId14"/>
    <p:sldId id="261" r:id="rId15"/>
    <p:sldId id="262" r:id="rId16"/>
    <p:sldId id="273" r:id="rId17"/>
    <p:sldId id="274" r:id="rId18"/>
    <p:sldId id="275" r:id="rId19"/>
    <p:sldId id="272" r:id="rId20"/>
    <p:sldId id="276" r:id="rId21"/>
    <p:sldId id="277" r:id="rId2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3"/>
    <p:restoredTop sz="96301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C3409-454A-28AE-90B1-691647512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66582-193E-A9FA-967A-A19473705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32C04-AF0B-8804-E7E1-78860D18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6235F-6870-0CE8-6E8B-2FB6721A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EE0B-EDBF-4486-9DCE-84629F3C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029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552B-2DC7-1664-B725-D43497FA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9B163-6774-0AA9-C462-3C8EC19CC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BE4B2-70EF-41BC-8095-9ADA60AF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A7FFC-8AA7-3C69-5924-7C1B0C8E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88688-8440-3405-8980-0648A50E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625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954EC4-2000-28EC-4211-3A8416311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59773-3B3B-8577-6C01-C6BD48AB8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D4B7-5EB5-559C-0862-053BF821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FAD83-D0AB-E98B-ACB4-610B080A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314A9-F11B-D150-23B5-A326C166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344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A623-10A8-53E2-22A3-94BDC95B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E155-3A19-2F41-5634-E6489E8A1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72562-3626-6315-2B69-C3DD92409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9A45A-9DB5-5F7F-5E7F-419A32B1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5C58-A0D7-D39D-0E51-BD86A5BB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694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675A-0D36-D3EB-7DC3-F08C163DE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87282-EEDC-21EA-7ABD-490CC7D68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FB1DE-6DDA-3F39-0E4D-840F26B0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40092-D7D0-05C2-AC75-7058007B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3283A-C684-A17B-BB30-F0453BBB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3998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5CA5-0A87-FBA9-D4D4-1DB29336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53A9C-E496-55F7-854F-D2022C3E5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D99D5-7F0E-0E37-C4B6-B56F71154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21936-44A3-5553-859D-30A13FE6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A9802-6937-506D-39CB-D305BED7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6937D-051F-47FF-2534-424E7A50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13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4A95-30CC-8811-C6B0-E13DD505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BA8B0-A82A-DBDC-B92A-DE8FA150A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D4FB0-88E8-7B79-FF90-2057DE47E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60CDCE-442B-CE90-46CF-90CF9A30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8D9E9-E405-6D7E-4EC6-EB8905F35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DC67CA-A25B-20F8-E677-0BF778A1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8047D-C990-4058-B270-D3CBAD1A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57513E-4B56-E044-4C39-ADFFDF12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820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652A-EFC7-5258-FBF8-6B35D1E6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834A2-0463-487F-EC22-C6A21BFCE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5EE14-0611-08B1-FFA8-1B027808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07399-E3B5-7F0C-CEAB-A790CC1A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511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38966-DFE5-8782-08AC-B3257FA8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74333-4449-2C93-8691-1B6DB478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6765D-ACA5-2361-AE47-5C2BAB12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947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3E7F-09B4-89EA-5E49-AB9DBFC7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E1006-004B-8867-95B9-CE4F65871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0E0FA-23DA-A710-D47E-07D84C546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04087-C2CB-8538-F14D-67A1C71DF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8DE90-13B4-CC66-E0DF-A366091E5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4A798-11EC-ADDA-A7A5-5AE5713D4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868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03CB-CC7B-4F1C-0163-406ED5EA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B5F94-502F-3653-D767-2725E6F60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EDDA5-57F1-9032-933D-1B25665EE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F2E24-A83E-9206-4593-C8F0B0AF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0F5CE-C831-7AA4-3F15-C3479354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E84B4-4FD3-5FFE-100F-BE7DDE4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474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49D79E-947B-301C-9CC0-4338D37D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3292C-4007-53A1-201D-98447E22E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6AA4-6CBE-F1E6-6430-B83CA1B49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1C5FA-E49E-1144-B0D7-9F1A2F2E8A54}" type="datetimeFigureOut">
              <a:rPr lang="en-CN" smtClean="0"/>
              <a:t>2024/9/18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247DE-E365-DC40-F2FF-66D08275D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08F05-2473-8FE3-6CEF-58EAC154C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88455-CBB7-5547-AE33-1DFDFFF0716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512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visual-explanation-of-gradient-descent-methods-momentum-adagrad-rmsprop-adam-f898b102325c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ai.net/p/machine-learning/analysis-of-learning-rate-in-gradient-descent-algorithm-using-python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lg3gGewQ5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claacm.github.io/gradient-descent-visualiser/#playgroun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visual-explanation-of-gradient-descent-methods-momentum-adagrad-rmsprop-adam-f898b102325c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A1CE-2CA9-DB41-157F-6FEA938DB0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Training a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18A1B-ED26-F220-BEBB-3D353D2E9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Michael Shao</a:t>
            </a:r>
          </a:p>
        </p:txBody>
      </p:sp>
    </p:spTree>
    <p:extLst>
      <p:ext uri="{BB962C8B-B14F-4D97-AF65-F5344CB8AC3E}">
        <p14:creationId xmlns:p14="http://schemas.microsoft.com/office/powerpoint/2010/main" val="582557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614E-F3C7-EA18-CD1A-547AE7CF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Local Minima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CFDD7A-5B19-D6B3-E585-86E5C8EEC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3" y="1406223"/>
            <a:ext cx="7149147" cy="54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49D8CB-5145-3AF0-EF79-64DDFD8EC21D}"/>
              </a:ext>
            </a:extLst>
          </p:cNvPr>
          <p:cNvSpPr txBox="1"/>
          <p:nvPr/>
        </p:nvSpPr>
        <p:spPr>
          <a:xfrm>
            <a:off x="4923664" y="6563360"/>
            <a:ext cx="72683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https://towardsdatascience.com/a-visual-explanation-of-gradient-descent-methods-momentum-adagrad-rmsprop-adam-f898b102325c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7881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7699-E41A-B9D5-764E-C3BBC456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A4B41-5C28-5BB6-EF9F-56FFBF86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The learning rate hyperparameter determines how “fast” the machine learns in each step.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B19E04-5631-9B6D-2074-52639E699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55B53-D8F3-371D-4CAC-EBA16089E7B1}"/>
              </a:ext>
            </a:extLst>
          </p:cNvPr>
          <p:cNvSpPr txBox="1"/>
          <p:nvPr/>
        </p:nvSpPr>
        <p:spPr>
          <a:xfrm>
            <a:off x="5486400" y="64271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https://towardsai.net/p/machine-learning/analysis-of-learning-rate-in-gradient-descent-algorithm-using-python</a:t>
            </a:r>
            <a:endParaRPr lang="en-US" sz="1100" dirty="0"/>
          </a:p>
          <a:p>
            <a:endParaRPr lang="en-CN" sz="1100" dirty="0"/>
          </a:p>
        </p:txBody>
      </p:sp>
    </p:spTree>
    <p:extLst>
      <p:ext uri="{BB962C8B-B14F-4D97-AF65-F5344CB8AC3E}">
        <p14:creationId xmlns:p14="http://schemas.microsoft.com/office/powerpoint/2010/main" val="409722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3E43-DC47-B374-3F0F-68E94263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Step, Batch, Epoch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472CD-D226-BD9B-9C16-A219CB5AA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Split training data randomly into batches based on batch size.</a:t>
            </a:r>
          </a:p>
          <a:p>
            <a:r>
              <a:rPr lang="en-CN" dirty="0"/>
              <a:t>Calculate loss on batch, perform gradient descent = 1 step</a:t>
            </a:r>
          </a:p>
          <a:p>
            <a:r>
              <a:rPr lang="en-CN" dirty="0"/>
              <a:t>Iterate over all batches = 1 epoch</a:t>
            </a:r>
          </a:p>
        </p:txBody>
      </p:sp>
    </p:spTree>
    <p:extLst>
      <p:ext uri="{BB962C8B-B14F-4D97-AF65-F5344CB8AC3E}">
        <p14:creationId xmlns:p14="http://schemas.microsoft.com/office/powerpoint/2010/main" val="142222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D168-6180-3667-D9D8-65C66494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Loss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E2FD7-1BC0-058D-7DE9-D1748EBAB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The Training Criteria</a:t>
            </a:r>
          </a:p>
        </p:txBody>
      </p:sp>
    </p:spTree>
    <p:extLst>
      <p:ext uri="{BB962C8B-B14F-4D97-AF65-F5344CB8AC3E}">
        <p14:creationId xmlns:p14="http://schemas.microsoft.com/office/powerpoint/2010/main" val="416857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83B3-3465-A3EA-7956-E7C2F7AE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Mean Squared Error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24D86-5912-8A22-7116-A2AA3832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criterion = torch.nn.MSELoss()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8A3D3-D69F-7931-A19D-66507AFB519D}"/>
                  </a:ext>
                </a:extLst>
              </p:cNvPr>
              <p:cNvSpPr txBox="1"/>
              <p:nvPr/>
            </p:nvSpPr>
            <p:spPr>
              <a:xfrm>
                <a:off x="2928620" y="3414215"/>
                <a:ext cx="6502400" cy="1843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6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6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sz="6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6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6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6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6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6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6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6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8A3D3-D69F-7931-A19D-66507AFB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620" y="3414215"/>
                <a:ext cx="6502400" cy="1843903"/>
              </a:xfrm>
              <a:prstGeom prst="rect">
                <a:avLst/>
              </a:prstGeom>
              <a:blipFill>
                <a:blip r:embed="rId2"/>
                <a:stretch>
                  <a:fillRect t="-680" b="-129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AA626E-48A6-34D8-9A46-C01EFD6E82C3}"/>
                  </a:ext>
                </a:extLst>
              </p:cNvPr>
              <p:cNvSpPr txBox="1"/>
              <p:nvPr/>
            </p:nvSpPr>
            <p:spPr>
              <a:xfrm>
                <a:off x="2733040" y="2974408"/>
                <a:ext cx="6725920" cy="27693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6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6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6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6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6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6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6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6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6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6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6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6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6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6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6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sz="6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AA626E-48A6-34D8-9A46-C01EFD6E8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040" y="2974408"/>
                <a:ext cx="6725920" cy="2769348"/>
              </a:xfrm>
              <a:prstGeom prst="rect">
                <a:avLst/>
              </a:prstGeom>
              <a:blipFill>
                <a:blip r:embed="rId3"/>
                <a:stretch>
                  <a:fillRect l="-34340" t="-114155" r="-1887" b="-1762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96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D8B0B-0B23-0A37-428A-511F72A1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Loss for Classification Tasks?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856E0-AD99-2C13-9070-B1040BBFC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Number of misclassifications?</a:t>
            </a:r>
          </a:p>
          <a:p>
            <a:r>
              <a:rPr lang="en-CN" dirty="0"/>
              <a:t>Inaccuracy?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64C88C-DD41-4BDD-B46E-A4A088BE3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0" y="2186540"/>
            <a:ext cx="6791960" cy="381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5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D633-4292-127E-5FEF-E1F7FD07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What does a classification model output?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9B728-0D1F-3B02-810E-8B7DD6C37A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25.7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9B728-0D1F-3B02-810E-8B7DD6C37A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AE35A3-72AE-E5FE-937F-1D6177433CAE}"/>
              </a:ext>
            </a:extLst>
          </p:cNvPr>
          <p:cNvSpPr txBox="1"/>
          <p:nvPr/>
        </p:nvSpPr>
        <p:spPr>
          <a:xfrm>
            <a:off x="4622800" y="2123440"/>
            <a:ext cx="35298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600" dirty="0"/>
              <a:t>0</a:t>
            </a:r>
          </a:p>
          <a:p>
            <a:r>
              <a:rPr lang="en-CN" sz="2600" dirty="0"/>
              <a:t>1</a:t>
            </a:r>
          </a:p>
          <a:p>
            <a:r>
              <a:rPr lang="en-CN" sz="2600" dirty="0"/>
              <a:t>2</a:t>
            </a:r>
          </a:p>
          <a:p>
            <a:r>
              <a:rPr lang="en-CN" sz="2600" dirty="0"/>
              <a:t>3</a:t>
            </a:r>
          </a:p>
          <a:p>
            <a:r>
              <a:rPr lang="en-CN" sz="2600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2284B-F8AC-FF97-F0B0-77B627AFCE28}"/>
              </a:ext>
            </a:extLst>
          </p:cNvPr>
          <p:cNvSpPr txBox="1"/>
          <p:nvPr/>
        </p:nvSpPr>
        <p:spPr>
          <a:xfrm>
            <a:off x="283960" y="5222240"/>
            <a:ext cx="11624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But each output has no “meaning”. Their values are only relative to the others.</a:t>
            </a:r>
          </a:p>
        </p:txBody>
      </p:sp>
    </p:spTree>
    <p:extLst>
      <p:ext uri="{BB962C8B-B14F-4D97-AF65-F5344CB8AC3E}">
        <p14:creationId xmlns:p14="http://schemas.microsoft.com/office/powerpoint/2010/main" val="370832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223D-2A6A-A864-79CC-CFCA7293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Introducing… Softmax Activation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252BC-9FA4-E03F-34B0-98E9E4D52A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CN" dirty="0"/>
                  <a:t>Map values to (0, 1) with a sum of 1.</a:t>
                </a:r>
              </a:p>
              <a:p>
                <a:endParaRPr lang="en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25.7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102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6.15×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−45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1.85×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7.3×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−34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8.41×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−50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:pPr marL="0" indent="0">
                  <a:buNone/>
                </a:pPr>
                <a:r>
                  <a:rPr lang="en-CN" dirty="0"/>
                  <a:t>Now, these values can be interpreted as probabilities: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CN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252BC-9FA4-E03F-34B0-98E9E4D52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18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F8F9-13C6-55E3-E03E-4ACBF8EB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Cross Entropy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371E3C-B9BF-930D-13DB-270EE6FD3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We want the corresponding probability to be close to 1, so…</a:t>
                </a:r>
              </a:p>
              <a:p>
                <a:pPr marL="0" indent="0">
                  <a:buNone/>
                </a:pPr>
                <a:endParaRPr lang="en-CN" dirty="0"/>
              </a:p>
              <a:p>
                <a:r>
                  <a:rPr lang="en-CN" dirty="0"/>
                  <a:t>We want the log probability to be close to 0. In other words,</a:t>
                </a:r>
              </a:p>
              <a:p>
                <a:endParaRPr lang="en-CN" dirty="0"/>
              </a:p>
              <a:p>
                <a:r>
                  <a:rPr lang="en-CN" dirty="0"/>
                  <a:t>We want 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371E3C-B9BF-930D-13DB-270EE6FD3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78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43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1D6B-87C7-A5E1-C828-411206B3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Cross 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42D69-0F3B-9B3F-552E-BF7DE3567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criterion = torch.nn.CrossEntropyLoss()</a:t>
            </a:r>
          </a:p>
          <a:p>
            <a:endParaRPr lang="en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criterion = torch.nn.BCELoss() # For Binary CE</a:t>
            </a:r>
          </a:p>
        </p:txBody>
      </p:sp>
    </p:spTree>
    <p:extLst>
      <p:ext uri="{BB962C8B-B14F-4D97-AF65-F5344CB8AC3E}">
        <p14:creationId xmlns:p14="http://schemas.microsoft.com/office/powerpoint/2010/main" val="214255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9649-7716-D232-A980-D821033B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DEB4-B33D-3BE5-F6B2-5BF0B95F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Looking for the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FC72D6-4D26-4A14-BBA5-DFAFC3D22843}"/>
                  </a:ext>
                </a:extLst>
              </p:cNvPr>
              <p:cNvSpPr txBox="1"/>
              <p:nvPr/>
            </p:nvSpPr>
            <p:spPr>
              <a:xfrm>
                <a:off x="3668426" y="3507397"/>
                <a:ext cx="457099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CN" sz="48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FC72D6-4D26-4A14-BBA5-DFAFC3D2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426" y="3507397"/>
                <a:ext cx="4570995" cy="830997"/>
              </a:xfrm>
              <a:prstGeom prst="rect">
                <a:avLst/>
              </a:prstGeom>
              <a:blipFill>
                <a:blip r:embed="rId2"/>
                <a:stretch>
                  <a:fillRect l="-2216" t="-12121" r="-554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792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2A47-D245-722C-DA3F-6E8771EC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Calculating The Gradient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BE377-7B82-F7CF-776A-C706E528A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Back Propagation… In very very very simple words</a:t>
            </a:r>
          </a:p>
        </p:txBody>
      </p:sp>
    </p:spTree>
    <p:extLst>
      <p:ext uri="{BB962C8B-B14F-4D97-AF65-F5344CB8AC3E}">
        <p14:creationId xmlns:p14="http://schemas.microsoft.com/office/powerpoint/2010/main" val="2641613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DBAD-C05D-8FE9-3523-9F7E20FD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Back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47183-73C9-462D-35C2-6D4F49D70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The gradient is propagated from the last layer all the way back to the first layer.</a:t>
            </a:r>
          </a:p>
          <a:p>
            <a:endParaRPr lang="en-CN" dirty="0"/>
          </a:p>
          <a:p>
            <a:r>
              <a:rPr lang="en-CN" dirty="0"/>
              <a:t>Keywords: partial derivatives, chain rule</a:t>
            </a:r>
          </a:p>
          <a:p>
            <a:endParaRPr lang="en-CN" dirty="0"/>
          </a:p>
          <a:p>
            <a:r>
              <a:rPr lang="en-US" dirty="0">
                <a:hlinkClick r:id="rId2"/>
              </a:rPr>
              <a:t>https://www.youtube.com/watch?v=Ilg3gGewQ5U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9470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92F2-AC0D-1AF4-E9DD-0F156A88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We’ve defined the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AEC7E-48CC-3615-0078-325220284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but what about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3E47EA-074E-1017-0025-E161DA95A316}"/>
                  </a:ext>
                </a:extLst>
              </p:cNvPr>
              <p:cNvSpPr txBox="1"/>
              <p:nvPr/>
            </p:nvSpPr>
            <p:spPr>
              <a:xfrm>
                <a:off x="4882053" y="2918231"/>
                <a:ext cx="21873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CN" sz="28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3E47EA-074E-1017-0025-E161DA95A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053" y="2918231"/>
                <a:ext cx="218732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E5D50-0907-9905-4952-40BC2DC210C4}"/>
                  </a:ext>
                </a:extLst>
              </p:cNvPr>
              <p:cNvSpPr txBox="1"/>
              <p:nvPr/>
            </p:nvSpPr>
            <p:spPr>
              <a:xfrm>
                <a:off x="4882053" y="4395771"/>
                <a:ext cx="1977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CN" sz="28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E5D50-0907-9905-4952-40BC2DC2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053" y="4395771"/>
                <a:ext cx="1977273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BC6A19-BA92-58CF-B3E4-639A4E482D84}"/>
                  </a:ext>
                </a:extLst>
              </p:cNvPr>
              <p:cNvSpPr txBox="1"/>
              <p:nvPr/>
            </p:nvSpPr>
            <p:spPr>
              <a:xfrm>
                <a:off x="9357805" y="2548300"/>
                <a:ext cx="1168509" cy="2905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BC6A19-BA92-58CF-B3E4-639A4E482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5" y="2548300"/>
                <a:ext cx="1168509" cy="2905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AC510-28B1-2214-560F-FB5D04B8D4A8}"/>
                  </a:ext>
                </a:extLst>
              </p:cNvPr>
              <p:cNvSpPr txBox="1"/>
              <p:nvPr/>
            </p:nvSpPr>
            <p:spPr>
              <a:xfrm>
                <a:off x="1848695" y="3192979"/>
                <a:ext cx="101143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CN" sz="80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AC510-28B1-2214-560F-FB5D04B8D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95" y="3192979"/>
                <a:ext cx="1011431" cy="1323439"/>
              </a:xfrm>
              <a:prstGeom prst="rect">
                <a:avLst/>
              </a:prstGeom>
              <a:blipFill>
                <a:blip r:embed="rId5"/>
                <a:stretch>
                  <a:fillRect l="-24691" r="-20988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BDDB40-CC6E-0533-AB02-1549129842EE}"/>
                  </a:ext>
                </a:extLst>
              </p:cNvPr>
              <p:cNvSpPr txBox="1"/>
              <p:nvPr/>
            </p:nvSpPr>
            <p:spPr>
              <a:xfrm>
                <a:off x="9357804" y="2614160"/>
                <a:ext cx="1168509" cy="34163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5400" b="0" i="1" dirty="0"/>
              </a:p>
              <a:p>
                <a:endParaRPr lang="en-CN" sz="5400" i="1" dirty="0"/>
              </a:p>
              <a:p>
                <a:endParaRPr lang="en-CN" sz="54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BDDB40-CC6E-0533-AB02-154912984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4" y="2614160"/>
                <a:ext cx="1168509" cy="3416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854DC4-9457-2712-2C16-81370D63FCB7}"/>
                  </a:ext>
                </a:extLst>
              </p:cNvPr>
              <p:cNvSpPr txBox="1"/>
              <p:nvPr/>
            </p:nvSpPr>
            <p:spPr>
              <a:xfrm>
                <a:off x="1848694" y="3179841"/>
                <a:ext cx="1360052" cy="13234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CN" sz="80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854DC4-9457-2712-2C16-81370D63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94" y="3179841"/>
                <a:ext cx="1360052" cy="1323439"/>
              </a:xfrm>
              <a:prstGeom prst="rect">
                <a:avLst/>
              </a:prstGeom>
              <a:blipFill>
                <a:blip r:embed="rId7"/>
                <a:stretch>
                  <a:fillRect l="-18519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27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F7DF-57AE-DA75-61F1-67FE1B89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best 𝜃?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FC93A-E329-2ECB-12DD-7D8633767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z="2400" dirty="0"/>
              <a:t>We can evaluate the performance of the model based on how closely the output follows the distribution in the </a:t>
            </a:r>
            <a:r>
              <a:rPr lang="en-CN" sz="4000" b="1" dirty="0"/>
              <a:t>labeled</a:t>
            </a:r>
            <a:r>
              <a:rPr lang="en-CN" sz="2400" dirty="0"/>
              <a:t> training set.</a:t>
            </a:r>
          </a:p>
          <a:p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C9F9D1-375C-4B22-D6E0-8286F4A42D57}"/>
                  </a:ext>
                </a:extLst>
              </p:cNvPr>
              <p:cNvSpPr txBox="1"/>
              <p:nvPr/>
            </p:nvSpPr>
            <p:spPr>
              <a:xfrm>
                <a:off x="2747924" y="3096906"/>
                <a:ext cx="2654125" cy="2734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b="0" i="1" dirty="0"/>
              </a:p>
              <a:p>
                <a:r>
                  <a:rPr lang="en-CN" sz="2800" i="1" dirty="0"/>
                  <a:t>	.</a:t>
                </a:r>
              </a:p>
              <a:p>
                <a:r>
                  <a:rPr lang="en-CN" sz="2800" i="1" dirty="0"/>
                  <a:t>	.</a:t>
                </a:r>
              </a:p>
              <a:p>
                <a:r>
                  <a:rPr lang="en-CN" sz="2800" i="1" dirty="0"/>
                  <a:t>	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sz="28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C9F9D1-375C-4B22-D6E0-8286F4A4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924" y="3096906"/>
                <a:ext cx="2654125" cy="2734403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C442B8-2CDA-45B0-A7A5-E01CE5B32A71}"/>
                  </a:ext>
                </a:extLst>
              </p:cNvPr>
              <p:cNvSpPr txBox="1"/>
              <p:nvPr/>
            </p:nvSpPr>
            <p:spPr>
              <a:xfrm>
                <a:off x="7311773" y="3125280"/>
                <a:ext cx="116850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i="1" dirty="0"/>
              </a:p>
              <a:p>
                <a:pPr algn="ctr"/>
                <a:r>
                  <a:rPr lang="en-CN" sz="2800" i="1" dirty="0"/>
                  <a:t>.</a:t>
                </a:r>
              </a:p>
              <a:p>
                <a:pPr algn="ctr"/>
                <a:r>
                  <a:rPr lang="en-CN" sz="2800" i="1" dirty="0"/>
                  <a:t>.</a:t>
                </a:r>
              </a:p>
              <a:p>
                <a:pPr algn="ctr"/>
                <a:r>
                  <a:rPr lang="en-CN" sz="2800" i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CN" sz="28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C442B8-2CDA-45B0-A7A5-E01CE5B3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773" y="3125280"/>
                <a:ext cx="1168509" cy="2677656"/>
              </a:xfrm>
              <a:prstGeom prst="rect">
                <a:avLst/>
              </a:prstGeom>
              <a:blipFill>
                <a:blip r:embed="rId3"/>
                <a:stretch>
                  <a:fillRect b="-14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92F0CE-4285-8506-D03C-D0A5C434A995}"/>
                  </a:ext>
                </a:extLst>
              </p:cNvPr>
              <p:cNvSpPr txBox="1"/>
              <p:nvPr/>
            </p:nvSpPr>
            <p:spPr>
              <a:xfrm>
                <a:off x="2562329" y="2895580"/>
                <a:ext cx="2914022" cy="341632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7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7200" b="0" dirty="0"/>
              </a:p>
              <a:p>
                <a:endParaRPr lang="en-CN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92F0CE-4285-8506-D03C-D0A5C434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329" y="2895580"/>
                <a:ext cx="2914022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960764-1445-44E7-CF49-B81D0DF85FA4}"/>
                  </a:ext>
                </a:extLst>
              </p:cNvPr>
              <p:cNvSpPr txBox="1"/>
              <p:nvPr/>
            </p:nvSpPr>
            <p:spPr>
              <a:xfrm>
                <a:off x="7411497" y="2895580"/>
                <a:ext cx="787960" cy="341632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7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7200" b="0" dirty="0"/>
              </a:p>
              <a:p>
                <a:endParaRPr lang="en-CN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960764-1445-44E7-CF49-B81D0DF85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497" y="2895580"/>
                <a:ext cx="787960" cy="3416320"/>
              </a:xfrm>
              <a:prstGeom prst="rect">
                <a:avLst/>
              </a:prstGeom>
              <a:blipFill>
                <a:blip r:embed="rId5"/>
                <a:stretch>
                  <a:fillRect l="-22222" r="-2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0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883E-24B7-F05A-CDBA-C047DCB0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Comparing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8D231-5042-D669-B9D1-4E12E5AE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Defining a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115DE6-068E-B922-587B-E6E12564C849}"/>
                  </a:ext>
                </a:extLst>
              </p:cNvPr>
              <p:cNvSpPr txBox="1"/>
              <p:nvPr/>
            </p:nvSpPr>
            <p:spPr>
              <a:xfrm>
                <a:off x="2546421" y="2436209"/>
                <a:ext cx="62458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N" sz="4200" dirty="0"/>
                  <a:t> Difference between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115DE6-068E-B922-587B-E6E12564C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21" y="2436209"/>
                <a:ext cx="6245888" cy="738664"/>
              </a:xfrm>
              <a:prstGeom prst="rect">
                <a:avLst/>
              </a:prstGeom>
              <a:blipFill>
                <a:blip r:embed="rId2"/>
                <a:stretch>
                  <a:fillRect l="-1420" t="-16949" r="-2434" b="-3389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071EE1-D7B6-76F5-67EA-95ACABF9EADB}"/>
                  </a:ext>
                </a:extLst>
              </p:cNvPr>
              <p:cNvSpPr txBox="1"/>
              <p:nvPr/>
            </p:nvSpPr>
            <p:spPr>
              <a:xfrm>
                <a:off x="680696" y="4094524"/>
                <a:ext cx="7058757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8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8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6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</m:oMath>
                  </m:oMathPara>
                </a14:m>
                <a:endParaRPr lang="en-CN" sz="4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071EE1-D7B6-76F5-67EA-95ACABF9E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96" y="4094524"/>
                <a:ext cx="7058757" cy="1415772"/>
              </a:xfrm>
              <a:prstGeom prst="rect">
                <a:avLst/>
              </a:prstGeom>
              <a:blipFill>
                <a:blip r:embed="rId3"/>
                <a:stretch>
                  <a:fillRect t="-3571" b="-32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C6B68-549F-1527-A802-11A02393A259}"/>
                  </a:ext>
                </a:extLst>
              </p:cNvPr>
              <p:cNvSpPr txBox="1"/>
              <p:nvPr/>
            </p:nvSpPr>
            <p:spPr>
              <a:xfrm>
                <a:off x="3239648" y="3257310"/>
                <a:ext cx="2914022" cy="341632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7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7200" b="0" dirty="0"/>
              </a:p>
              <a:p>
                <a:endParaRPr lang="en-CN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C6B68-549F-1527-A802-11A02393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48" y="3257310"/>
                <a:ext cx="2914022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2AB492-1770-D0D3-AEDA-C6F074261E28}"/>
                  </a:ext>
                </a:extLst>
              </p:cNvPr>
              <p:cNvSpPr txBox="1"/>
              <p:nvPr/>
            </p:nvSpPr>
            <p:spPr>
              <a:xfrm>
                <a:off x="8549668" y="3257310"/>
                <a:ext cx="787960" cy="341632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7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7200" b="0" dirty="0"/>
              </a:p>
              <a:p>
                <a:endParaRPr lang="en-CN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2AB492-1770-D0D3-AEDA-C6F07426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668" y="3257310"/>
                <a:ext cx="787960" cy="3416320"/>
              </a:xfrm>
              <a:prstGeom prst="rect">
                <a:avLst/>
              </a:prstGeom>
              <a:blipFill>
                <a:blip r:embed="rId5"/>
                <a:stretch>
                  <a:fillRect l="-23810" r="-206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FCC4DE-5D10-5166-73AE-5A96563E9B95}"/>
              </a:ext>
            </a:extLst>
          </p:cNvPr>
          <p:cNvSpPr txBox="1"/>
          <p:nvPr/>
        </p:nvSpPr>
        <p:spPr>
          <a:xfrm>
            <a:off x="7141276" y="4510022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362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1" animBg="1"/>
      <p:bldP spid="9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0602-DA74-2084-3A89-1C5FD4F3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2C165-9A5D-0082-1FDE-D8250FA7B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95459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3E897-279D-CA47-8BB3-B5812C3E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Minimizing the loss function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087AF3-A3E2-93E4-71F6-2BC96BED8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33" y="2385378"/>
            <a:ext cx="7674133" cy="155365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40FD39-32FE-74F8-6B6D-98B4C744D2F2}"/>
              </a:ext>
            </a:extLst>
          </p:cNvPr>
          <p:cNvSpPr txBox="1"/>
          <p:nvPr/>
        </p:nvSpPr>
        <p:spPr>
          <a:xfrm>
            <a:off x="3843844" y="4826000"/>
            <a:ext cx="4504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200" dirty="0"/>
              <a:t>How do we do this?</a:t>
            </a:r>
          </a:p>
        </p:txBody>
      </p:sp>
    </p:spTree>
    <p:extLst>
      <p:ext uri="{BB962C8B-B14F-4D97-AF65-F5344CB8AC3E}">
        <p14:creationId xmlns:p14="http://schemas.microsoft.com/office/powerpoint/2010/main" val="43931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02D7-780B-5066-9A46-35856A4C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39678-4A31-5861-4EFD-5B47519E4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Descending a slope:</a:t>
            </a:r>
          </a:p>
          <a:p>
            <a:endParaRPr lang="en-CN" dirty="0"/>
          </a:p>
          <a:p>
            <a:pPr marL="0" indent="0">
              <a:buNone/>
            </a:pPr>
            <a:endParaRPr lang="en-US" sz="1800" dirty="0">
              <a:hlinkClick r:id="rId2"/>
            </a:endParaRPr>
          </a:p>
          <a:p>
            <a:pPr marL="0" indent="0">
              <a:buNone/>
            </a:pPr>
            <a:endParaRPr lang="en-US" sz="1800" dirty="0">
              <a:hlinkClick r:id="rId2"/>
            </a:endParaRPr>
          </a:p>
          <a:p>
            <a:pPr marL="0" indent="0">
              <a:buNone/>
            </a:pPr>
            <a:endParaRPr lang="en-US" sz="1800" dirty="0">
              <a:hlinkClick r:id="rId2"/>
            </a:endParaRPr>
          </a:p>
          <a:p>
            <a:pPr marL="0" indent="0">
              <a:buNone/>
            </a:pPr>
            <a:endParaRPr lang="en-US" sz="1800" dirty="0">
              <a:hlinkClick r:id="rId2"/>
            </a:endParaRPr>
          </a:p>
          <a:p>
            <a:pPr marL="0" indent="0">
              <a:buNone/>
            </a:pPr>
            <a:endParaRPr lang="en-US" sz="1800" dirty="0">
              <a:hlinkClick r:id="rId2"/>
            </a:endParaRPr>
          </a:p>
          <a:p>
            <a:pPr marL="0" indent="0">
              <a:buNone/>
            </a:pPr>
            <a:endParaRPr lang="en-US" sz="1800" dirty="0">
              <a:hlinkClick r:id="rId2"/>
            </a:endParaRPr>
          </a:p>
          <a:p>
            <a:pPr marL="0" indent="0">
              <a:buNone/>
            </a:pPr>
            <a:endParaRPr lang="en-US" sz="1800" dirty="0">
              <a:hlinkClick r:id="rId2"/>
            </a:endParaRP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https://uclaacm.github.io/gradient-descent-visualiser/#playground</a:t>
            </a:r>
            <a:endParaRPr lang="en-CN" sz="1800" dirty="0"/>
          </a:p>
          <a:p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8F465-7DEF-5BD5-0D30-27ED8777B4BB}"/>
                  </a:ext>
                </a:extLst>
              </p:cNvPr>
              <p:cNvSpPr txBox="1"/>
              <p:nvPr/>
            </p:nvSpPr>
            <p:spPr>
              <a:xfrm>
                <a:off x="838200" y="2875002"/>
                <a:ext cx="9394175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9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9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en-US" sz="9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9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8F465-7DEF-5BD5-0D30-27ED8777B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5002"/>
                <a:ext cx="9394175" cy="1477328"/>
              </a:xfrm>
              <a:prstGeom prst="rect">
                <a:avLst/>
              </a:prstGeom>
              <a:blipFill>
                <a:blip r:embed="rId3"/>
                <a:stretch>
                  <a:fillRect l="-2703" r="-4189" b="-341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DB0AD6A-F771-3DF7-996E-F97B97CEDD81}"/>
              </a:ext>
            </a:extLst>
          </p:cNvPr>
          <p:cNvSpPr/>
          <p:nvPr/>
        </p:nvSpPr>
        <p:spPr>
          <a:xfrm>
            <a:off x="7599680" y="2875002"/>
            <a:ext cx="1229360" cy="16766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3FB6AE-1134-69CA-E61C-759491520A97}"/>
              </a:ext>
            </a:extLst>
          </p:cNvPr>
          <p:cNvSpPr/>
          <p:nvPr/>
        </p:nvSpPr>
        <p:spPr>
          <a:xfrm>
            <a:off x="9476740" y="2875002"/>
            <a:ext cx="1229360" cy="16766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1A002-8626-0F43-EF97-E4B5F9AFBDEE}"/>
              </a:ext>
            </a:extLst>
          </p:cNvPr>
          <p:cNvSpPr/>
          <p:nvPr/>
        </p:nvSpPr>
        <p:spPr>
          <a:xfrm>
            <a:off x="6207760" y="2875002"/>
            <a:ext cx="1391920" cy="16766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9DB4B7-ED17-3C8B-9F6A-953CD8135B47}"/>
              </a:ext>
            </a:extLst>
          </p:cNvPr>
          <p:cNvSpPr/>
          <p:nvPr/>
        </p:nvSpPr>
        <p:spPr>
          <a:xfrm>
            <a:off x="5334000" y="2875002"/>
            <a:ext cx="873760" cy="1676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930C96-9297-6405-726F-0CD8ECC638D3}"/>
              </a:ext>
            </a:extLst>
          </p:cNvPr>
          <p:cNvSpPr/>
          <p:nvPr/>
        </p:nvSpPr>
        <p:spPr>
          <a:xfrm>
            <a:off x="3434080" y="2875001"/>
            <a:ext cx="1899920" cy="16766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756F8-A8D3-3C49-E344-EE7084D3CCC0}"/>
              </a:ext>
            </a:extLst>
          </p:cNvPr>
          <p:cNvSpPr/>
          <p:nvPr/>
        </p:nvSpPr>
        <p:spPr>
          <a:xfrm>
            <a:off x="701040" y="2875001"/>
            <a:ext cx="2733040" cy="16766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940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490AEFF-A296-86AE-1D84-B7DFB2DE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896620"/>
            <a:ext cx="6070600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40231-C0AC-C11F-4BAE-90405AEB80A6}"/>
              </a:ext>
            </a:extLst>
          </p:cNvPr>
          <p:cNvSpPr txBox="1"/>
          <p:nvPr/>
        </p:nvSpPr>
        <p:spPr>
          <a:xfrm>
            <a:off x="4923664" y="6451600"/>
            <a:ext cx="72683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https://towardsdatascience.com/a-visual-explanation-of-gradient-descent-methods-momentum-adagrad-rmsprop-adam-f898b102325c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1336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448</Words>
  <Application>Microsoft Macintosh PowerPoint</Application>
  <PresentationFormat>Widescreen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Consolas</vt:lpstr>
      <vt:lpstr>Office Theme</vt:lpstr>
      <vt:lpstr>Training a Neural Network</vt:lpstr>
      <vt:lpstr>Machine Learning</vt:lpstr>
      <vt:lpstr>We’ve defined the structure</vt:lpstr>
      <vt:lpstr>What’s the best 𝜃?</vt:lpstr>
      <vt:lpstr>Comparing distributions?</vt:lpstr>
      <vt:lpstr>Optimization</vt:lpstr>
      <vt:lpstr>Minimizing the loss function</vt:lpstr>
      <vt:lpstr>Gradient Descent</vt:lpstr>
      <vt:lpstr>PowerPoint Presentation</vt:lpstr>
      <vt:lpstr>Local Minima</vt:lpstr>
      <vt:lpstr>Learning Rate</vt:lpstr>
      <vt:lpstr>Step, Batch, Epoch</vt:lpstr>
      <vt:lpstr>Loss Functions</vt:lpstr>
      <vt:lpstr>Mean Squared Error Loss</vt:lpstr>
      <vt:lpstr>Loss for Classification Tasks?</vt:lpstr>
      <vt:lpstr>What does a classification model output?</vt:lpstr>
      <vt:lpstr>Introducing… Softmax Activation</vt:lpstr>
      <vt:lpstr>Cross Entropy Loss</vt:lpstr>
      <vt:lpstr>Cross Entropy Loss</vt:lpstr>
      <vt:lpstr>Calculating The Gradient</vt:lpstr>
      <vt:lpstr>Back Propagation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 Neural Network</dc:title>
  <dc:creator>Michael Li</dc:creator>
  <cp:lastModifiedBy>Michael Li</cp:lastModifiedBy>
  <cp:revision>8</cp:revision>
  <dcterms:created xsi:type="dcterms:W3CDTF">2024-09-18T01:37:04Z</dcterms:created>
  <dcterms:modified xsi:type="dcterms:W3CDTF">2024-09-18T16:29:35Z</dcterms:modified>
</cp:coreProperties>
</file>